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468" r:id="rId2"/>
    <p:sldId id="316" r:id="rId3"/>
    <p:sldId id="434" r:id="rId4"/>
    <p:sldId id="318" r:id="rId5"/>
    <p:sldId id="435" r:id="rId6"/>
    <p:sldId id="436" r:id="rId7"/>
    <p:sldId id="437" r:id="rId8"/>
    <p:sldId id="438" r:id="rId9"/>
    <p:sldId id="439" r:id="rId10"/>
    <p:sldId id="440" r:id="rId11"/>
    <p:sldId id="441" r:id="rId12"/>
    <p:sldId id="442" r:id="rId13"/>
    <p:sldId id="446" r:id="rId14"/>
    <p:sldId id="445" r:id="rId15"/>
    <p:sldId id="447" r:id="rId16"/>
    <p:sldId id="448" r:id="rId17"/>
    <p:sldId id="449" r:id="rId18"/>
    <p:sldId id="450" r:id="rId19"/>
    <p:sldId id="451" r:id="rId20"/>
    <p:sldId id="453" r:id="rId21"/>
    <p:sldId id="452" r:id="rId22"/>
    <p:sldId id="455" r:id="rId23"/>
    <p:sldId id="456" r:id="rId24"/>
    <p:sldId id="457" r:id="rId25"/>
    <p:sldId id="458" r:id="rId26"/>
    <p:sldId id="459" r:id="rId27"/>
    <p:sldId id="460" r:id="rId28"/>
    <p:sldId id="461" r:id="rId29"/>
    <p:sldId id="462" r:id="rId30"/>
    <p:sldId id="463" r:id="rId31"/>
    <p:sldId id="421" r:id="rId32"/>
    <p:sldId id="422" r:id="rId33"/>
    <p:sldId id="46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0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07B9D-BB77-4FE5-A9F5-0999D36B7C0C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698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2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1ECB7E-5831-421C-8180-C36EDC18B6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506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015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1ECB7E-5831-421C-8180-C36EDC18B6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657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588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1ECB7E-5831-421C-8180-C36EDC18B6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8520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318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1ECB7E-5831-421C-8180-C36EDC18B6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81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214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53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http://www.youtube.com/watch?v=koZFca8AkT0 - School</a:t>
            </a:r>
            <a:r>
              <a:rPr lang="en-US" baseline="0" dirty="0" smtClean="0"/>
              <a:t>house Rock: Grammar Rock: </a:t>
            </a:r>
            <a:r>
              <a:rPr lang="en-US" b="0" dirty="0" smtClean="0"/>
              <a:t>Rufus Xavier Sarsaparilla (Pronouns)</a:t>
            </a:r>
            <a:endParaRPr lang="en-US" b="0" baseline="0" dirty="0" smtClean="0"/>
          </a:p>
          <a:p>
            <a:pPr>
              <a:spcBef>
                <a:spcPct val="0"/>
              </a:spcBef>
            </a:pPr>
            <a:r>
              <a:rPr lang="en-US" baseline="0" dirty="0" smtClean="0"/>
              <a:t>Posted in YouTube multiple times 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200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1ECB7E-5831-421C-8180-C36EDC18B6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363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921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030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1992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198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173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955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3371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110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1ECB7E-5831-421C-8180-C36EDC18B6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99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1ECB7E-5831-421C-8180-C36EDC18B6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42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338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240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665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57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40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1ECB7E-5831-421C-8180-C36EDC18B6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32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82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77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9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23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major@l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b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5: </a:t>
            </a:r>
            <a:b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Introduction to Greek Pronouns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edition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Wilfred E. Major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wmajor@lsu.edu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704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next pronoun is the Greek equivalent of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pronoun has the stem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ἐκειν-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where the definite article has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-, and again with the same endings. </a:t>
            </a:r>
          </a:p>
          <a:p>
            <a:pPr lvl="2"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masculine singular nominative form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retains the nominative singular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where the definite article drops it.</a:t>
            </a:r>
            <a:endParaRPr lang="el-GR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18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ἐκεῖν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ἐκείν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η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ἐκεῖν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ἐκεῖν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οι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ἐκεῖν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αι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ἐκεῖν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ἐκείν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ἐκείν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ης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ἐκείν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ἐκείν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ἐκείν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ῳ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ἐκείν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ῃ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ἐκείν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ῳ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ἐκείν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οις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ἐκείν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αις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ἐκείν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οις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ἐκεῖν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ον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ἐκείν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ην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ἐκεῖν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ἐκείν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ους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ἐκείν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ἐκεῖν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endParaRPr lang="en-US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61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pronoun can substitute for, or be added to, a noun (but it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never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appears in the attributive position).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example: </a:t>
            </a:r>
          </a:p>
          <a:p>
            <a:pPr marL="57150" indent="0" algn="ctr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ἄρχοντες διδόασι τὴν ἐλπίδα τοῖς παισίν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rulers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hope to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children.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ἐκεῖνοι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διδόασι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 ἐλπίδα τοῖς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παισίν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ἐκείνοις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Those (men)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give hope to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those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children. </a:t>
            </a:r>
            <a:endParaRPr lang="el-GR" sz="20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59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next pronoun is the Greek equivalent of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which adds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suffix -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definite article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  <a:defRPr/>
            </a:pP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Nominative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ἥ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τό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		οἵ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αἵ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τά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Genitive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τῆσ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τοῦ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Dative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τῇ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τῷ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τοῖσ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ταῖσ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τοῖσ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Accusative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τήν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τό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τούσ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τάσ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τά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61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pronoun can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substitute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added to, a noun (but it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never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appears in the attributive position).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example: </a:t>
            </a:r>
          </a:p>
          <a:p>
            <a:pPr marL="57150" indent="0" algn="ctr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ἄρχοντες διδόασι τὴν ἐλπίδα τοῖς παισίν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rulers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hope to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children.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οἵδε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διδόασι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 ἐλπίδα τοῖς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παισίν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τοῖσδε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 (men)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give hope to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children. </a:t>
            </a:r>
            <a:endParaRPr lang="el-GR" sz="20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77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next pronoun is the Greek equivalent of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whose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whom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form this pronoun, Greek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replaces the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definite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article with the rough breathing (</a:t>
            </a:r>
            <a:r>
              <a:rPr lang="el-GR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῾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Nominative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ὅς ἥ ὅ	 		οἵ αἵ ἅ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Genitive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οὗ ἧς οὗ 	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ὧν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Dative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ᾧ ᾗ ᾧ		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οἷς αἷς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οἷς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Accusative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ὅν ἥν ὅ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οὕς ἅς ἅ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93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5029200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pronoun substitutes 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noun just as all other pronouns do (by </a:t>
            </a:r>
            <a:r>
              <a:rPr lang="en-US" sz="2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), but it also joins two sentences or clauses together: </a:t>
            </a:r>
          </a:p>
          <a:p>
            <a:pPr marL="57150" indent="0">
              <a:buNone/>
              <a:defRPr/>
            </a:pP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ἄρχοντες διδόασι τὴν ἐλπίδα </a:t>
            </a:r>
            <a:r>
              <a:rPr lang="el-GR" sz="26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παισίν</a:t>
            </a:r>
            <a:r>
              <a:rPr lang="en-US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</a:p>
          <a:p>
            <a:pPr marL="57150" indent="0" algn="ctr">
              <a:buNone/>
              <a:defRPr/>
            </a:pPr>
            <a:r>
              <a:rPr lang="el-GR" sz="26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παῖδες</a:t>
            </a:r>
            <a:r>
              <a:rPr lang="el-GR" sz="26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ἀποδιδόασι τὰ χρήματα.</a:t>
            </a:r>
          </a:p>
          <a:p>
            <a:pPr marL="57150" indent="0" algn="ctr">
              <a:buNone/>
              <a:defRPr/>
            </a:pP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rulers 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hope to </a:t>
            </a:r>
            <a:r>
              <a:rPr lang="en-US" sz="22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7150" indent="0" algn="ctr">
              <a:buNone/>
              <a:defRPr/>
            </a:pPr>
            <a:r>
              <a:rPr lang="en-US" sz="22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children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give their money back. </a:t>
            </a:r>
            <a:endParaRPr lang="el-GR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6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ἄρχοντες διδόασι τὴν ἐλπίδα </a:t>
            </a:r>
            <a:r>
              <a:rPr lang="el-GR" sz="26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</a:t>
            </a:r>
            <a:r>
              <a:rPr lang="el-GR" sz="26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παισίν</a:t>
            </a:r>
            <a:endParaRPr lang="en-US" sz="2600" u="sng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6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οἳ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τὰ χρήματα ἀποδιδόασιν.</a:t>
            </a:r>
            <a:endParaRPr lang="el-GR" sz="26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leaders give hope to </a:t>
            </a:r>
            <a:r>
              <a:rPr lang="en-US" sz="22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 who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give 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money back. </a:t>
            </a:r>
            <a:endParaRPr lang="en-US" sz="2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endParaRPr lang="el-GR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31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Adding 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the relative pronoun gives it the meaning “the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one(s) who/which/that…”  </a:t>
            </a:r>
          </a:p>
          <a:p>
            <a:pPr marL="457200" lvl="1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Nominative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ὅσ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ἥ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ὅ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οἵ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αἵ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ἅ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Genitive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οὗ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ἧσ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οὗ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	ὧν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Dative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ᾧ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ᾗ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ᾧ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οἷσ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αἷσ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οἷσ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Accusative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ἥν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ὅ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οὕσ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ἅσ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ἅ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91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5029200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Adding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περ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the relative pronoun gives it the meaning “the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one(s) who/which/that…”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7150" indent="0">
              <a:buNone/>
              <a:defRPr/>
            </a:pP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ἄρχοντες διδόασι τὴν ἐλπίδα </a:t>
            </a:r>
            <a:r>
              <a:rPr lang="el-GR" sz="26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παισίν</a:t>
            </a:r>
            <a:r>
              <a:rPr lang="en-US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</a:p>
          <a:p>
            <a:pPr marL="57150" indent="0" algn="ctr">
              <a:buNone/>
              <a:defRPr/>
            </a:pPr>
            <a:r>
              <a:rPr lang="el-GR" sz="26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αὐτοὶ παῖδες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ἀποδιδόασι τὰ χρήματα.</a:t>
            </a:r>
          </a:p>
          <a:p>
            <a:pPr marL="57150" indent="0" algn="ctr">
              <a:buNone/>
              <a:defRPr/>
            </a:pP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rulers 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hope to </a:t>
            </a:r>
            <a:r>
              <a:rPr lang="en-US" sz="22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7150" indent="0" algn="ctr">
              <a:buNone/>
              <a:defRPr/>
            </a:pPr>
            <a:r>
              <a:rPr lang="en-US" sz="22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same children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give their money back. </a:t>
            </a:r>
            <a:endParaRPr lang="el-GR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6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ἄρχοντες διδόασι τὴν ἐλπίδα </a:t>
            </a:r>
            <a:r>
              <a:rPr lang="el-GR" sz="26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</a:t>
            </a:r>
            <a:r>
              <a:rPr lang="el-GR" sz="26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παισίν</a:t>
            </a:r>
            <a:endParaRPr lang="en-US" sz="2600" u="sng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6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οἵπερ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τὰ χρήματα ἀποδιδόασιν.</a:t>
            </a:r>
            <a:endParaRPr lang="el-GR" sz="26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leaders give hope to </a:t>
            </a:r>
            <a:r>
              <a:rPr lang="en-US" sz="22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same children </a:t>
            </a:r>
          </a:p>
          <a:p>
            <a:pPr marL="57150" indent="0" algn="ctr">
              <a:buNone/>
              <a:defRPr/>
            </a:pPr>
            <a:r>
              <a:rPr lang="en-US" sz="22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money back. </a:t>
            </a:r>
            <a:endParaRPr lang="en-US" sz="2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endParaRPr lang="el-GR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41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While most pronouns follow the pattern of the definite article, one common pronoun uses the endings of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nouns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pronoun has the stem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τιν-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Just as on nouns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whose stem ends in a dental (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in two forms, when the endings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involve adding a sigma to the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stem (nom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sing. =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plu. =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), 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disappears from the end of the stem. </a:t>
            </a:r>
          </a:p>
          <a:p>
            <a:pPr lvl="2"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when a sigma follows a dental, the dental disappears and the sigma remains: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63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AGE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5: Introduction to Pronouns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Pronouns in Greek for the most part work very much as they do in English, in that they replace nouns.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Since Greek nouns are distinguished by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it is logical that pronouns replace them by these same qualities. That is, a pronoun substitutes for a noun by replacing it in a form that is the same in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have already seen this basic mechanism in practice, where the definite article is the same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the noun. Indeed, most pronouns in Greek resemble the definite article.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While most pronouns follow the pattern of the definite article, one common pronoun uses the endings of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nouns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Review the endings of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nouns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Nominative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neut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-) 		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neut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)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Genitive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	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Dative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	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Accusative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neut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-)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neut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) 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14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2" indent="0">
              <a:buNone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τινς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)/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(τιν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)</a:t>
            </a:r>
            <a:endParaRPr lang="el-GR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τι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	τι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τιν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τι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τιν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τι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US" sz="2400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rgbClr val="0070C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τιν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 τιν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τιν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(τινσι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τι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τιν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 τιν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5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pronoun refers to someone or something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indefinite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postpositive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in that it never appears first in a clause and </a:t>
            </a:r>
            <a:r>
              <a:rPr lang="en-US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enclitic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that it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bears an accent only if necessary.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example: </a:t>
            </a:r>
          </a:p>
          <a:p>
            <a:pPr marL="57150" indent="0" algn="ctr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διδόασι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τινὲς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τὴν ἐλπίδα τοῖς παισίν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 people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are giving hope to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children.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ἄρχοντες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διδόασί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τοῖς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παισίν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rulers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are giving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something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57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pronoun refers to someone or something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indefinite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postpositive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in that it never appears first in a clause and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enclitic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that it bears an accent only if necessary.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use is more common in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negative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sentences: </a:t>
            </a:r>
          </a:p>
          <a:p>
            <a:pPr marL="57150" indent="0" algn="ctr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δίδωσιν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οὔτις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τὴν ἐλπίδα τοῖς παισίν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 one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gives hope to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children.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ἄρχοντες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διδόασί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τοῖς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παισίν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rulers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giving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anything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40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τις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</a:t>
            </a:r>
            <a:r>
              <a:rPr lang="el-GR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follows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noun it agrees with (in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), it makes the noun </a:t>
            </a:r>
            <a:r>
              <a:rPr lang="en-US" sz="24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indefinite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example: </a:t>
            </a:r>
          </a:p>
          <a:p>
            <a:pPr marL="457200" lvl="1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ἄρχοντές τινες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διδόασι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 ἐλπίδα τοῖς παισίν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 rulers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are giving hope to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children.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ἄρχοντες διδόασι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ἐλπίδα τινὰ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τοῖς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παισίν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rulers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are giving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 hope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1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has an </a:t>
            </a:r>
            <a:r>
              <a:rPr lang="en-US" sz="24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acute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accent,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normally appears first in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clause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 sentence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asks the question,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Who…?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What…?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example: </a:t>
            </a:r>
          </a:p>
          <a:p>
            <a:pPr marL="57150" indent="0" algn="ctr">
              <a:buNone/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δίδωσιν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 ἐλπίδα τοῖς παισίν;</a:t>
            </a:r>
          </a:p>
          <a:p>
            <a:pPr marL="57150" indent="0" algn="ctr">
              <a:buNone/>
              <a:defRPr/>
            </a:pP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giving hope to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children?</a:t>
            </a:r>
          </a:p>
          <a:p>
            <a:pPr marL="57150" indent="0" algn="ctr">
              <a:buNone/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οἱ ἄρχοντες διδόασι τοῖς παισίν;</a:t>
            </a:r>
          </a:p>
          <a:p>
            <a:pPr marL="57150" indent="0" algn="ctr">
              <a:buNone/>
              <a:defRPr/>
            </a:pP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are the rulers giving to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children? </a:t>
            </a:r>
          </a:p>
          <a:p>
            <a:pPr marL="57150" indent="0" algn="ctr">
              <a:buNone/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τίσιν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οἱ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ἄρχοντες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διδόασι τὴν ἐλπίδα;</a:t>
            </a:r>
          </a:p>
          <a:p>
            <a:pPr marL="57150" indent="0" algn="ctr">
              <a:buNone/>
              <a:defRPr/>
            </a:pP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whom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are the rulers giving hope?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7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neuter accusative singular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also asks the question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Why…?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example: </a:t>
            </a:r>
          </a:p>
          <a:p>
            <a:pPr marL="457200" lvl="1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οἱ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ἄρχοντες διδόασι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παισίν;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are the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rulers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giving to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children? </a:t>
            </a:r>
          </a:p>
          <a:p>
            <a:pPr marL="57150" indent="0" algn="ctr">
              <a:buNone/>
              <a:defRPr/>
            </a:pP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οἱ ἄρχοντες διδόασι τὴν ἐλπίδα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παισίν;</a:t>
            </a:r>
          </a:p>
          <a:p>
            <a:pPr marL="57150" indent="0" algn="ctr">
              <a:buNone/>
              <a:defRPr/>
            </a:pP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Why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are the rulers giving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hope to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93639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Adding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relative pronoun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makes the antecedent </a:t>
            </a:r>
            <a:r>
              <a:rPr lang="en-US" sz="24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indefinite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7150" indent="0">
              <a:buNone/>
              <a:defRPr/>
            </a:pP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ὅστις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δίδωσι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 ἐλπίδα τοῖς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παισίν, 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ἀφίησι τὰ χρήματα.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Anyone who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gives hope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their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 </a:t>
            </a:r>
          </a:p>
          <a:p>
            <a:pPr marL="57150" indent="0" algn="ct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throwing their money away.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53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Just as neuter accusative singular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asks the question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Why…?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,</a:t>
            </a:r>
          </a:p>
          <a:p>
            <a:pPr lvl="1"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 indefinite relative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ὅτι</a:t>
            </a:r>
            <a:r>
              <a:rPr lang="el-GR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serves as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Because…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57200" lvl="1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ἄρχοντες διδόασι τὴν ἐλπίδα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παισίν;</a:t>
            </a:r>
          </a:p>
          <a:p>
            <a:pPr marL="57150" indent="0" algn="ctr">
              <a:buNone/>
              <a:defRPr/>
            </a:pP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Why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are the rulers giving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hope to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ὅτι</a:t>
            </a:r>
            <a:r>
              <a:rPr lang="el-GR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ἀποδιδόασιν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παῖδες τὰ χρήματα.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 children give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money back. </a:t>
            </a:r>
          </a:p>
          <a:p>
            <a:pPr marL="57150" indent="0" algn="ctr">
              <a:buNone/>
              <a:defRPr/>
            </a:pP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26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9067800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Adding </a:t>
            </a:r>
            <a:r>
              <a:rPr lang="el-GR" sz="2400" u="sng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u="sng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relative pronoun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makes the antecedent </a:t>
            </a:r>
            <a:r>
              <a:rPr lang="en-US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indefinite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Nominative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ὅσ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τις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ἥ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τις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τι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οἵ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τινες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αἵ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τινες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ἅ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τινα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Genitive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οὗ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τινος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ἧσ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τινος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οὗ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τινος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ὧν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τινων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Dative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ᾧ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τινι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ᾗ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τινι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ᾧ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τινι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οἷσ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τισι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αἷ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τισι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οἷ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τισι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Accusative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τινα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ἥν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τινα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ὅ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οὕσ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τινα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ἅσ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τινας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ἅ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τινα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82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first five pronouns in this unit closely resemble the definite article. </a:t>
            </a:r>
          </a:p>
          <a:p>
            <a:pPr lvl="1"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Review the forms of the definite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article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l-GR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Nominative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ἡ τό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αἱ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τά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Genitive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 τῆς τοῦ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Dative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 τῇ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ταῖς τοῖς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Accusative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τόν τήν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τούς τάς τά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68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l-GR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a vocabulary entry for a pronoun, all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nominative singular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forms are given, either in full or in abbreviated form: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-ή -ό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self, same, s/he/it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ἐκεῖνος -ή -ό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ὅδε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ἥδε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τόδε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ἥ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ὅ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which, that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ὅσπερ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ἥπερ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ὅπερ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same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which, that 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ὅστις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ἥτις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ὅ τι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anyone/thing who/which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someone, something 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τί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who? what? which?</a:t>
            </a:r>
          </a:p>
        </p:txBody>
      </p:sp>
    </p:spTree>
    <p:extLst>
      <p:ext uri="{BB962C8B-B14F-4D97-AF65-F5344CB8AC3E}">
        <p14:creationId xmlns:p14="http://schemas.microsoft.com/office/powerpoint/2010/main" val="382729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l-GR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αὐτός -ή -ό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self, same, s/he/it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ἐκεῖνος -ή -ό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ὅδε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ἥδε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τόδε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ἥ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ὅ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which, that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ὅσπερ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ἥπερ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ὅπερ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same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which, that 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ὅστις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ἥτις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ὅ τι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anyone/thing who/which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someone, something 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τί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who? what? which?</a:t>
            </a:r>
          </a:p>
        </p:txBody>
      </p:sp>
    </p:spTree>
    <p:extLst>
      <p:ext uri="{BB962C8B-B14F-4D97-AF65-F5344CB8AC3E}">
        <p14:creationId xmlns:p14="http://schemas.microsoft.com/office/powerpoint/2010/main" val="357233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l-GR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αὐτός -ή -ό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self, same, s/he/it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ἐκεῖνος -ή -ό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ἥ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ὅ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who, which, that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ὅστις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ἥτις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ὅ τι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anyone/thing who/which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someone, something 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τί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who? what? which?</a:t>
            </a:r>
          </a:p>
        </p:txBody>
      </p:sp>
    </p:spTree>
    <p:extLst>
      <p:ext uri="{BB962C8B-B14F-4D97-AF65-F5344CB8AC3E}">
        <p14:creationId xmlns:p14="http://schemas.microsoft.com/office/powerpoint/2010/main" val="68824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Core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αὐτός -ή -ό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self, same, s/he/it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ἐκεῖνος -ή -ό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ὅδε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ἥδε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τόδε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ἥ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ὅ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who, which, that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ὅστις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ἥτις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ὅ τι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anyone/thing who/which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someone, something 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τί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who? what? which?</a:t>
            </a:r>
          </a:p>
        </p:txBody>
      </p:sp>
    </p:spTree>
    <p:extLst>
      <p:ext uri="{BB962C8B-B14F-4D97-AF65-F5344CB8AC3E}">
        <p14:creationId xmlns:p14="http://schemas.microsoft.com/office/powerpoint/2010/main" val="423580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first pronoun is the Greek equivalent of several English pronouns: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hers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uses a single pronoun for all of these, and declines it by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definite article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has the stem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pronoun has the stem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αὐτ-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They use the same endings. </a:t>
            </a:r>
          </a:p>
          <a:p>
            <a:pPr lvl="2"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masculine singular nominative form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retains the nominative singular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where the definite article drops it.</a:t>
            </a:r>
            <a:endParaRPr lang="el-GR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  <a:endParaRPr lang="en-US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 the definite article has the stem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-, this pronoun has the stem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αὐτ-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They use 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same endings.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None/>
              <a:defRPr/>
            </a:pP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αὐτ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αὐτ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αὐτ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οί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αὐτ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αί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τά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τῆς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τῇ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ταῖς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τόν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τήν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τούς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τάς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τά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12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pronoun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αὐτός αὐτή αὐτό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replaces a noun by substituting the form that corresponds 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example: </a:t>
            </a:r>
          </a:p>
          <a:p>
            <a:pPr marL="57150" indent="0" algn="ctr">
              <a:buNone/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ἄρχοντες διδόασι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ἐλπίδα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παισίν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rulers give hope to their children.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(αὐτ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οί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) διδόασιν αὐ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αὐ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give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0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7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Since the pronoun is unnecessary in the nominative, adding it is emphatic: </a:t>
            </a:r>
          </a:p>
          <a:p>
            <a:pPr marL="457200" lvl="1" indent="0">
              <a:buNone/>
              <a:defRPr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ἀποδίδομεν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 χρήματα, ἀλλ’ οὐκ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αὐτοὶ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ἀποδιδόασιν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give money back, but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do not give (it) back. </a:t>
            </a:r>
            <a:endParaRPr lang="el-GR" sz="20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76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Likewise, adding it to a noun is emphatic: </a:t>
            </a:r>
          </a:p>
          <a:p>
            <a:pPr marL="457200" lvl="1" indent="0">
              <a:buNone/>
              <a:defRPr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ἄρχοντες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αὐτοὶ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διδόασιν 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αὐτὴν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 ἐλπίδα</a:t>
            </a:r>
            <a:endParaRPr lang="en-US" sz="2400" u="sng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παισίν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αὐτοῖς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rulers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themselves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hope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itself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themselves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21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Pronouns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it immediately follows the article or precedes the noun (known as the “attributive position”), it means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”: </a:t>
            </a:r>
          </a:p>
          <a:p>
            <a:pPr marL="457200" lvl="1" indent="0">
              <a:buNone/>
              <a:defRPr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αὐτοὶ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ἄρχοντες διδόασι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 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αὐτὴν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ἐλπίδα</a:t>
            </a:r>
            <a:endParaRPr lang="en-US" sz="2400" u="sng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αὐτοῖς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παισίν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57150" indent="0" algn="ctr"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rulers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the </a:t>
            </a:r>
            <a:r>
              <a:rPr lang="en-US" sz="20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hope </a:t>
            </a:r>
          </a:p>
          <a:p>
            <a:pPr marL="57150" indent="0" algn="ct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children. </a:t>
            </a:r>
          </a:p>
          <a:p>
            <a:pPr marL="57150" indent="0" algn="ctr">
              <a:buNone/>
              <a:defRPr/>
            </a:pP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44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6195</TotalTime>
  <Words>1903</Words>
  <Application>Microsoft Office PowerPoint</Application>
  <PresentationFormat>On-screen Show (4:3)</PresentationFormat>
  <Paragraphs>324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Ancient Greek for Everyone: A New Digital Resource for Beginning Greek Unit 5:  Introduction to Greek Pronouns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372</cp:revision>
  <dcterms:created xsi:type="dcterms:W3CDTF">2012-08-17T18:41:45Z</dcterms:created>
  <dcterms:modified xsi:type="dcterms:W3CDTF">2015-06-19T16:30:43Z</dcterms:modified>
</cp:coreProperties>
</file>